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14"/>
  </p:notesMasterIdLst>
  <p:sldIdLst>
    <p:sldId id="256" r:id="rId2"/>
    <p:sldId id="297" r:id="rId3"/>
    <p:sldId id="298" r:id="rId4"/>
    <p:sldId id="299" r:id="rId5"/>
    <p:sldId id="300" r:id="rId6"/>
    <p:sldId id="292" r:id="rId7"/>
    <p:sldId id="302" r:id="rId8"/>
    <p:sldId id="301" r:id="rId9"/>
    <p:sldId id="288" r:id="rId10"/>
    <p:sldId id="306" r:id="rId11"/>
    <p:sldId id="265" r:id="rId12"/>
    <p:sldId id="304" r:id="rId13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26" autoAdjust="0"/>
    <p:restoredTop sz="86243" autoAdjust="0"/>
  </p:normalViewPr>
  <p:slideViewPr>
    <p:cSldViewPr>
      <p:cViewPr varScale="1">
        <p:scale>
          <a:sx n="101" d="100"/>
          <a:sy n="101" d="100"/>
        </p:scale>
        <p:origin x="153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AU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AU"/>
          </a:p>
        </p:txBody>
      </p:sp>
      <p:sp>
        <p:nvSpPr>
          <p:cNvPr id="1126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AU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053AA0-306B-457A-BA55-8272C19CB98C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02838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32NYYs_9AS8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32NYYs_9AS8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53AA0-306B-457A-BA55-8272C19CB98C}" type="slidenum">
              <a:rPr lang="en-AU" smtClean="0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7515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For example, my iPhone voice recorder stops after 3 minutes or so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53AA0-306B-457A-BA55-8272C19CB98C}" type="slidenum">
              <a:rPr lang="en-AU" smtClean="0"/>
              <a:pPr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8647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53AA0-306B-457A-BA55-8272C19CB98C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22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Don’t worry too</a:t>
            </a:r>
            <a:r>
              <a:rPr lang="en-AU" baseline="0" dirty="0" smtClean="0"/>
              <a:t> much about sound quality or levels. You’re not aiming for a Grammy award.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53AA0-306B-457A-BA55-8272C19CB98C}" type="slidenum">
              <a:rPr lang="en-AU" smtClean="0"/>
              <a:pPr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1722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dirty="0" smtClean="0"/>
              <a:t>Or go to YouTube - </a:t>
            </a:r>
            <a:r>
              <a:rPr lang="en-AU" sz="1200" dirty="0" smtClean="0">
                <a:hlinkClick r:id="rId3"/>
              </a:rPr>
              <a:t>http://www.youtube.com/watch?v=32NYYs_9AS8</a:t>
            </a:r>
            <a:endParaRPr lang="en-AU" sz="1200" dirty="0" smtClean="0"/>
          </a:p>
          <a:p>
            <a:endParaRPr lang="en-AU" sz="120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53AA0-306B-457A-BA55-8272C19CB98C}" type="slidenum">
              <a:rPr lang="en-AU" smtClean="0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9069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For example, my iPhone’s voice recorder stops after 3 minutes or so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53AA0-306B-457A-BA55-8272C19CB98C}" type="slidenum">
              <a:rPr lang="en-AU" smtClean="0"/>
              <a:pPr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88115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41638D-E3E1-414D-8C17-F356215E3375}" type="slidenum">
              <a:rPr lang="en-AU"/>
              <a:pPr/>
              <a:t>9</a:t>
            </a:fld>
            <a:endParaRPr lang="en-A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See full article in Journal of Occultation Astronomy No. 12-3</a:t>
            </a:r>
          </a:p>
        </p:txBody>
      </p:sp>
    </p:spTree>
    <p:extLst>
      <p:ext uri="{BB962C8B-B14F-4D97-AF65-F5344CB8AC3E}">
        <p14:creationId xmlns:p14="http://schemas.microsoft.com/office/powerpoint/2010/main" val="9970789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dirty="0" smtClean="0"/>
              <a:t>Or go to YouTube - </a:t>
            </a:r>
            <a:r>
              <a:rPr lang="en-AU" sz="1200" dirty="0" smtClean="0">
                <a:hlinkClick r:id="rId3"/>
              </a:rPr>
              <a:t>http://www.youtube.com/watch?v=32NYYs_9AS8</a:t>
            </a:r>
            <a:endParaRPr lang="en-AU" sz="1200" dirty="0" smtClean="0"/>
          </a:p>
          <a:p>
            <a:endParaRPr lang="en-AU" sz="120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53AA0-306B-457A-BA55-8272C19CB98C}" type="slidenum">
              <a:rPr lang="en-AU" smtClean="0"/>
              <a:pPr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7811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F9DF-3110-4158-A352-531D743B21F4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8100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2C28F-BDBD-4F85-BDD0-EBB1B4DB17D0}" type="slidenum">
              <a:rPr lang="en-AU" smtClean="0"/>
              <a:pPr/>
              <a:t>‹#›</a:t>
            </a:fld>
            <a:r>
              <a:rPr lang="en-AU" smtClean="0"/>
              <a:t>TTSO7, 2013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56023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2C28F-BDBD-4F85-BDD0-EBB1B4DB17D0}" type="slidenum">
              <a:rPr lang="en-AU" smtClean="0"/>
              <a:pPr/>
              <a:t>‹#›</a:t>
            </a:fld>
            <a:r>
              <a:rPr lang="en-AU" smtClean="0"/>
              <a:t>TTSO7, 2013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48329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2C28F-BDBD-4F85-BDD0-EBB1B4DB17D0}" type="slidenum">
              <a:rPr lang="en-AU" smtClean="0"/>
              <a:pPr/>
              <a:t>‹#›</a:t>
            </a:fld>
            <a:r>
              <a:rPr lang="en-AU" smtClean="0"/>
              <a:t>TTSO7, 2013</a:t>
            </a:r>
            <a:endParaRPr lang="en-AU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3038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2C28F-BDBD-4F85-BDD0-EBB1B4DB17D0}" type="slidenum">
              <a:rPr lang="en-AU" smtClean="0"/>
              <a:pPr/>
              <a:t>‹#›</a:t>
            </a:fld>
            <a:r>
              <a:rPr lang="en-AU" smtClean="0"/>
              <a:t>TTSO7, 2013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873922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2C28F-BDBD-4F85-BDD0-EBB1B4DB17D0}" type="slidenum">
              <a:rPr lang="en-AU" smtClean="0"/>
              <a:pPr/>
              <a:t>‹#›</a:t>
            </a:fld>
            <a:r>
              <a:rPr lang="en-AU" smtClean="0"/>
              <a:t>TTSO7, 2013</a:t>
            </a:r>
            <a:endParaRPr lang="en-AU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9790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2C28F-BDBD-4F85-BDD0-EBB1B4DB17D0}" type="slidenum">
              <a:rPr lang="en-AU" smtClean="0"/>
              <a:pPr/>
              <a:t>‹#›</a:t>
            </a:fld>
            <a:r>
              <a:rPr lang="en-AU" smtClean="0"/>
              <a:t>TTSO7, 2013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485932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604F9-42D6-4F68-A17F-61BD6008D385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696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E64B-2755-41E6-AEAE-83D4B19164AE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72122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13CA5AA-BA11-4280-B5C4-57AC8E3AF7B1}" type="slidenum">
              <a:rPr lang="en-AU"/>
              <a:pPr/>
              <a:t>‹#›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443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E2F7-14B9-493A-8E13-F8DA19CB452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8215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23612-3DF4-4806-9EDA-D81EF4312185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7968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3DAD5-5B65-4528-AF58-7D6C672C19E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206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C264-DD9B-49C1-A8DA-3A8583FBE211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2454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87E2-DCF7-4FF3-BFFE-B4DA77F5DBF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9923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ACBB-37BB-48F2-B377-E63E5E5F0C3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79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377A-5C39-464F-8B3B-FE9F6D44A5C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8316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66B33-F7B6-4765-AE0A-022FFFB6D98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341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0D2C28F-BDBD-4F85-BDD0-EBB1B4DB17D0}" type="slidenum">
              <a:rPr lang="en-AU" smtClean="0"/>
              <a:pPr/>
              <a:t>‹#›</a:t>
            </a:fld>
            <a:r>
              <a:rPr lang="en-AU" smtClean="0"/>
              <a:t>TTSO7, 2013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745921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  <p:sldLayoutId id="2147483776" r:id="rId17"/>
    <p:sldLayoutId id="2147483782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file:///C:\Users\steve\Desktop\Steve%20Russell%20--%20TTSO7\120728_R2310-JVetter.mp3" TargetMode="External"/><Relationship Id="rId1" Type="http://schemas.microsoft.com/office/2007/relationships/media" Target="file:///C:\Users\steve\Desktop\Steve%20Russell%20--%20TTSO7\120728_R2310-JVetter.mp3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908050"/>
            <a:ext cx="7775575" cy="2881313"/>
          </a:xfrm>
        </p:spPr>
        <p:txBody>
          <a:bodyPr/>
          <a:lstStyle/>
          <a:p>
            <a:r>
              <a:rPr lang="en-AU" sz="3200" dirty="0" smtClean="0">
                <a:latin typeface="Arial" panose="020B0604020202020204" pitchFamily="34" charset="0"/>
              </a:rPr>
              <a:t>Audio processing for Visual Observers</a:t>
            </a:r>
            <a:endParaRPr lang="en-AU" sz="4800" dirty="0">
              <a:latin typeface="Arial" panose="020B060402020202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933825"/>
            <a:ext cx="6408738" cy="2590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AU" sz="1800" dirty="0" smtClean="0">
                <a:solidFill>
                  <a:schemeClr val="bg1"/>
                </a:solidFill>
              </a:rPr>
              <a:t>Stephen Russell</a:t>
            </a:r>
            <a:br>
              <a:rPr lang="en-AU" sz="1800" dirty="0" smtClean="0">
                <a:solidFill>
                  <a:schemeClr val="bg1"/>
                </a:solidFill>
              </a:rPr>
            </a:br>
            <a:r>
              <a:rPr lang="en-AU" sz="1800" dirty="0" smtClean="0">
                <a:solidFill>
                  <a:schemeClr val="bg1"/>
                </a:solidFill>
              </a:rPr>
              <a:t/>
            </a:r>
            <a:br>
              <a:rPr lang="en-AU" sz="1800" dirty="0" smtClean="0">
                <a:solidFill>
                  <a:schemeClr val="bg1"/>
                </a:solidFill>
              </a:rPr>
            </a:br>
            <a:endParaRPr lang="en-AU" sz="1800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AU" sz="1800" dirty="0" smtClean="0">
                <a:solidFill>
                  <a:schemeClr val="bg1"/>
                </a:solidFill>
              </a:rPr>
              <a:t>Occultation Timing Workshop</a:t>
            </a:r>
          </a:p>
          <a:p>
            <a:pPr>
              <a:lnSpc>
                <a:spcPct val="80000"/>
              </a:lnSpc>
            </a:pPr>
            <a:r>
              <a:rPr lang="en-AU" sz="1800" dirty="0" smtClean="0">
                <a:solidFill>
                  <a:schemeClr val="bg1"/>
                </a:solidFill>
              </a:rPr>
              <a:t>8</a:t>
            </a:r>
            <a:r>
              <a:rPr lang="en-AU" sz="1800" baseline="30000" dirty="0" smtClean="0">
                <a:solidFill>
                  <a:schemeClr val="bg1"/>
                </a:solidFill>
              </a:rPr>
              <a:t>th</a:t>
            </a:r>
            <a:r>
              <a:rPr lang="en-AU" sz="1800" dirty="0" smtClean="0">
                <a:solidFill>
                  <a:schemeClr val="bg1"/>
                </a:solidFill>
              </a:rPr>
              <a:t> Trans-Tasman </a:t>
            </a:r>
            <a:r>
              <a:rPr lang="en-AU" sz="1800" dirty="0">
                <a:solidFill>
                  <a:schemeClr val="bg1"/>
                </a:solidFill>
              </a:rPr>
              <a:t>Symposium on Occultations</a:t>
            </a:r>
          </a:p>
          <a:p>
            <a:pPr>
              <a:lnSpc>
                <a:spcPct val="80000"/>
              </a:lnSpc>
            </a:pPr>
            <a:r>
              <a:rPr lang="en-AU" sz="1800" dirty="0" smtClean="0">
                <a:solidFill>
                  <a:schemeClr val="bg1"/>
                </a:solidFill>
              </a:rPr>
              <a:t>Friday 18</a:t>
            </a:r>
            <a:r>
              <a:rPr lang="en-AU" sz="1800" baseline="30000" dirty="0" smtClean="0">
                <a:solidFill>
                  <a:schemeClr val="bg1"/>
                </a:solidFill>
              </a:rPr>
              <a:t>th</a:t>
            </a:r>
            <a:r>
              <a:rPr lang="en-AU" sz="1800" dirty="0" smtClean="0">
                <a:solidFill>
                  <a:schemeClr val="bg1"/>
                </a:solidFill>
              </a:rPr>
              <a:t> April, 2014</a:t>
            </a:r>
            <a:endParaRPr lang="en-AU" sz="1800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AU" sz="1800" dirty="0" smtClean="0">
                <a:solidFill>
                  <a:schemeClr val="bg1"/>
                </a:solidFill>
              </a:rPr>
              <a:t>Melbourne, Australia</a:t>
            </a:r>
            <a:endParaRPr lang="en-AU" sz="18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dirty="0" smtClean="0"/>
              <a:t>Speed adjustment</a:t>
            </a:r>
            <a:endParaRPr lang="en-AU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35280" cy="470912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AU" sz="2400" dirty="0" smtClean="0"/>
              <a:t>The more devices in the process, the more likely there will be will be a speed problem with the recording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2400" dirty="0" smtClean="0"/>
              <a:t>Having trimmed the start, adjust the length to make it match the time signal</a:t>
            </a:r>
          </a:p>
          <a:p>
            <a:pPr>
              <a:buFont typeface="Arial" panose="020B0604020202020204" pitchFamily="34" charset="0"/>
              <a:buChar char="•"/>
            </a:pP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359244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750" y="2133600"/>
            <a:ext cx="8280400" cy="1862138"/>
          </a:xfrm>
        </p:spPr>
        <p:txBody>
          <a:bodyPr>
            <a:normAutofit fontScale="90000"/>
          </a:bodyPr>
          <a:lstStyle/>
          <a:p>
            <a:pPr algn="ctr"/>
            <a:r>
              <a:rPr lang="en-AU" sz="6000" b="0" dirty="0" smtClean="0">
                <a:latin typeface="Arial" panose="020B0604020202020204" pitchFamily="34" charset="0"/>
              </a:rPr>
              <a:t>Demo</a:t>
            </a:r>
            <a:r>
              <a:rPr lang="en-AU" sz="2400" b="0" dirty="0">
                <a:latin typeface="Arial" panose="020B0604020202020204" pitchFamily="34" charset="0"/>
              </a:rPr>
              <a:t/>
            </a:r>
            <a:br>
              <a:rPr lang="en-AU" sz="2400" b="0" dirty="0">
                <a:latin typeface="Arial" panose="020B0604020202020204" pitchFamily="34" charset="0"/>
              </a:rPr>
            </a:br>
            <a:r>
              <a:rPr lang="en-AU" sz="2400" b="0" dirty="0">
                <a:latin typeface="Arial" panose="020B0604020202020204" pitchFamily="34" charset="0"/>
              </a:rPr>
              <a:t/>
            </a:r>
            <a:br>
              <a:rPr lang="en-AU" sz="2400" b="0" dirty="0">
                <a:latin typeface="Arial" panose="020B0604020202020204" pitchFamily="34" charset="0"/>
              </a:rPr>
            </a:br>
            <a:r>
              <a:rPr lang="en-AU" sz="2400" b="0" dirty="0">
                <a:latin typeface="Arial" panose="020B0604020202020204" pitchFamily="34" charset="0"/>
              </a:rPr>
              <a:t/>
            </a:r>
            <a:br>
              <a:rPr lang="en-AU" sz="2400" b="0" dirty="0">
                <a:latin typeface="Arial" panose="020B0604020202020204" pitchFamily="34" charset="0"/>
              </a:rPr>
            </a:br>
            <a:endParaRPr lang="en-AU" sz="2400" b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750" y="2133600"/>
            <a:ext cx="8280400" cy="1862138"/>
          </a:xfrm>
        </p:spPr>
        <p:txBody>
          <a:bodyPr>
            <a:normAutofit fontScale="90000"/>
          </a:bodyPr>
          <a:lstStyle/>
          <a:p>
            <a:pPr algn="ctr"/>
            <a:r>
              <a:rPr lang="en-AU" sz="6000" b="0" dirty="0" smtClean="0">
                <a:latin typeface="Arial" panose="020B0604020202020204" pitchFamily="34" charset="0"/>
              </a:rPr>
              <a:t>Questions?</a:t>
            </a:r>
            <a:r>
              <a:rPr lang="en-AU" sz="2400" b="0" dirty="0">
                <a:latin typeface="Arial" panose="020B0604020202020204" pitchFamily="34" charset="0"/>
              </a:rPr>
              <a:t/>
            </a:r>
            <a:br>
              <a:rPr lang="en-AU" sz="2400" b="0" dirty="0">
                <a:latin typeface="Arial" panose="020B0604020202020204" pitchFamily="34" charset="0"/>
              </a:rPr>
            </a:br>
            <a:r>
              <a:rPr lang="en-AU" sz="2400" b="0" dirty="0">
                <a:latin typeface="Arial" panose="020B0604020202020204" pitchFamily="34" charset="0"/>
              </a:rPr>
              <a:t/>
            </a:r>
            <a:br>
              <a:rPr lang="en-AU" sz="2400" b="0" dirty="0">
                <a:latin typeface="Arial" panose="020B0604020202020204" pitchFamily="34" charset="0"/>
              </a:rPr>
            </a:br>
            <a:r>
              <a:rPr lang="en-AU" sz="2400" b="0" dirty="0">
                <a:latin typeface="Arial" panose="020B0604020202020204" pitchFamily="34" charset="0"/>
              </a:rPr>
              <a:t/>
            </a:r>
            <a:br>
              <a:rPr lang="en-AU" sz="2400" b="0" dirty="0">
                <a:latin typeface="Arial" panose="020B0604020202020204" pitchFamily="34" charset="0"/>
              </a:rPr>
            </a:br>
            <a:endParaRPr lang="en-AU" sz="2400" b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23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6554867" cy="1524000"/>
          </a:xfrm>
        </p:spPr>
        <p:txBody>
          <a:bodyPr>
            <a:normAutofit/>
          </a:bodyPr>
          <a:lstStyle/>
          <a:p>
            <a:r>
              <a:rPr lang="en-AU" sz="2400" dirty="0" smtClean="0"/>
              <a:t>WHAT </a:t>
            </a:r>
            <a:r>
              <a:rPr lang="en-AU" sz="2400" dirty="0" smtClean="0"/>
              <a:t>do </a:t>
            </a:r>
            <a:r>
              <a:rPr lang="en-AU" sz="2400" dirty="0" smtClean="0"/>
              <a:t>YOU need?</a:t>
            </a:r>
            <a:endParaRPr lang="en-AU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3568" y="1916832"/>
            <a:ext cx="6554867" cy="376767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sz="2400" dirty="0" smtClean="0">
                <a:solidFill>
                  <a:schemeClr val="bg1"/>
                </a:solidFill>
              </a:rPr>
              <a:t>Something that beeps at a known rate locked to UTC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 smtClean="0">
                <a:solidFill>
                  <a:schemeClr val="bg1"/>
                </a:solidFill>
              </a:rPr>
              <a:t>A </a:t>
            </a:r>
            <a:r>
              <a:rPr lang="en-AU" sz="2400" dirty="0" smtClean="0">
                <a:solidFill>
                  <a:schemeClr val="bg1"/>
                </a:solidFill>
              </a:rPr>
              <a:t>recording device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 smtClean="0">
                <a:solidFill>
                  <a:schemeClr val="bg1"/>
                </a:solidFill>
              </a:rPr>
              <a:t>A way to get the audio into your computer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 smtClean="0">
                <a:solidFill>
                  <a:schemeClr val="bg1"/>
                </a:solidFill>
              </a:rPr>
              <a:t>Audio processing software (Audacity, Sound Forge, </a:t>
            </a:r>
            <a:r>
              <a:rPr lang="en-AU" sz="2400" dirty="0" smtClean="0">
                <a:solidFill>
                  <a:schemeClr val="bg1"/>
                </a:solidFill>
              </a:rPr>
              <a:t>etc</a:t>
            </a:r>
            <a:r>
              <a:rPr lang="en-AU" sz="2400" dirty="0">
                <a:solidFill>
                  <a:schemeClr val="bg1"/>
                </a:solidFill>
              </a:rPr>
              <a:t>.</a:t>
            </a:r>
            <a:r>
              <a:rPr lang="en-AU" sz="2400" dirty="0" smtClean="0">
                <a:solidFill>
                  <a:schemeClr val="bg1"/>
                </a:solidFill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>
                <a:solidFill>
                  <a:schemeClr val="bg1"/>
                </a:solidFill>
              </a:rPr>
              <a:t>A telescope, a working eyeball, clear skies, </a:t>
            </a:r>
            <a:r>
              <a:rPr lang="en-AU" sz="2400" dirty="0" smtClean="0">
                <a:solidFill>
                  <a:schemeClr val="bg1"/>
                </a:solidFill>
              </a:rPr>
              <a:t>etc</a:t>
            </a:r>
            <a:r>
              <a:rPr lang="en-AU" sz="2400" dirty="0">
                <a:solidFill>
                  <a:schemeClr val="bg1"/>
                </a:solidFill>
              </a:rPr>
              <a:t>.</a:t>
            </a:r>
            <a:endParaRPr lang="en-A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17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6554867" cy="1524000"/>
          </a:xfrm>
        </p:spPr>
        <p:txBody>
          <a:bodyPr>
            <a:normAutofit/>
          </a:bodyPr>
          <a:lstStyle/>
          <a:p>
            <a:r>
              <a:rPr lang="en-AU" sz="2400" dirty="0" smtClean="0"/>
              <a:t>A recording device</a:t>
            </a:r>
            <a:endParaRPr lang="en-AU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3568" y="1916832"/>
            <a:ext cx="6554867" cy="3767670"/>
          </a:xfrm>
        </p:spPr>
        <p:txBody>
          <a:bodyPr>
            <a:normAutofit/>
          </a:bodyPr>
          <a:lstStyle/>
          <a:p>
            <a:r>
              <a:rPr lang="en-AU" sz="2400" dirty="0" smtClean="0">
                <a:solidFill>
                  <a:schemeClr val="bg1"/>
                </a:solidFill>
              </a:rPr>
              <a:t>Traditionally, a cassette tape recorder or dictation device (analogue)</a:t>
            </a:r>
          </a:p>
          <a:p>
            <a:r>
              <a:rPr lang="en-AU" sz="2400" dirty="0" smtClean="0">
                <a:solidFill>
                  <a:schemeClr val="bg1"/>
                </a:solidFill>
              </a:rPr>
              <a:t>These days could be a digital recording device – dictation, smart phone, laptop, tablet, </a:t>
            </a:r>
            <a:r>
              <a:rPr lang="en-AU" sz="2400" dirty="0" smtClean="0">
                <a:solidFill>
                  <a:schemeClr val="bg1"/>
                </a:solidFill>
              </a:rPr>
              <a:t>etc.</a:t>
            </a:r>
            <a:endParaRPr lang="en-AU" sz="2400" dirty="0" smtClean="0">
              <a:solidFill>
                <a:schemeClr val="bg1"/>
              </a:solidFill>
            </a:endParaRPr>
          </a:p>
          <a:p>
            <a:r>
              <a:rPr lang="en-AU" sz="2400" dirty="0" smtClean="0">
                <a:solidFill>
                  <a:schemeClr val="bg1"/>
                </a:solidFill>
              </a:rPr>
              <a:t>BUT, check that your device can record continuously for 20-30 minutes without stopping or filtering out pauses</a:t>
            </a:r>
            <a:endParaRPr lang="en-A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76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7704856" cy="1524000"/>
          </a:xfrm>
        </p:spPr>
        <p:txBody>
          <a:bodyPr>
            <a:normAutofit/>
          </a:bodyPr>
          <a:lstStyle/>
          <a:p>
            <a:r>
              <a:rPr lang="en-AU" sz="2400" dirty="0" smtClean="0"/>
              <a:t>Transferring sound to </a:t>
            </a:r>
            <a:r>
              <a:rPr lang="en-AU" sz="2400" dirty="0" smtClean="0"/>
              <a:t>YOUR computer</a:t>
            </a:r>
            <a:endParaRPr lang="en-AU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3568" y="1916832"/>
            <a:ext cx="6554867" cy="3767670"/>
          </a:xfrm>
        </p:spPr>
        <p:txBody>
          <a:bodyPr>
            <a:normAutofit/>
          </a:bodyPr>
          <a:lstStyle/>
          <a:p>
            <a:r>
              <a:rPr lang="en-AU" sz="2400" dirty="0" smtClean="0">
                <a:solidFill>
                  <a:schemeClr val="bg1"/>
                </a:solidFill>
              </a:rPr>
              <a:t>Digital </a:t>
            </a:r>
            <a:r>
              <a:rPr lang="en-AU" sz="2400" dirty="0" smtClean="0">
                <a:solidFill>
                  <a:schemeClr val="bg1"/>
                </a:solidFill>
              </a:rPr>
              <a:t>recorders </a:t>
            </a:r>
            <a:r>
              <a:rPr lang="en-AU" sz="2400" dirty="0" smtClean="0">
                <a:solidFill>
                  <a:schemeClr val="bg1"/>
                </a:solidFill>
              </a:rPr>
              <a:t>generate audio files (MP3, </a:t>
            </a:r>
            <a:r>
              <a:rPr lang="en-AU" sz="2400" dirty="0" err="1" smtClean="0">
                <a:solidFill>
                  <a:schemeClr val="bg1"/>
                </a:solidFill>
              </a:rPr>
              <a:t>etc</a:t>
            </a:r>
            <a:r>
              <a:rPr lang="en-AU" sz="2400" dirty="0" smtClean="0">
                <a:solidFill>
                  <a:schemeClr val="bg1"/>
                </a:solidFill>
              </a:rPr>
              <a:t>) which can be opened directly in Audacity or other software.</a:t>
            </a:r>
          </a:p>
          <a:p>
            <a:r>
              <a:rPr lang="en-AU" sz="2400" dirty="0" smtClean="0">
                <a:solidFill>
                  <a:schemeClr val="bg1"/>
                </a:solidFill>
              </a:rPr>
              <a:t>May need vendor software to copy audio from device</a:t>
            </a:r>
          </a:p>
          <a:p>
            <a:r>
              <a:rPr lang="en-AU" sz="2400" dirty="0" smtClean="0">
                <a:solidFill>
                  <a:schemeClr val="bg1"/>
                </a:solidFill>
              </a:rPr>
              <a:t>Or can record sound via computer’s line input </a:t>
            </a:r>
            <a:r>
              <a:rPr lang="en-AU" sz="2400" dirty="0" smtClean="0">
                <a:solidFill>
                  <a:schemeClr val="bg1"/>
                </a:solidFill>
              </a:rPr>
              <a:t>socket </a:t>
            </a:r>
            <a:r>
              <a:rPr lang="en-AU" sz="2400" dirty="0" smtClean="0">
                <a:solidFill>
                  <a:schemeClr val="bg1"/>
                </a:solidFill>
              </a:rPr>
              <a:t>or laptop’s microphone</a:t>
            </a:r>
            <a:endParaRPr lang="en-A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1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6554867" cy="1524000"/>
          </a:xfrm>
        </p:spPr>
        <p:txBody>
          <a:bodyPr>
            <a:normAutofit/>
          </a:bodyPr>
          <a:lstStyle/>
          <a:p>
            <a:r>
              <a:rPr lang="en-AU" sz="2400" dirty="0" smtClean="0"/>
              <a:t>Recording sound with audacity</a:t>
            </a:r>
            <a:endParaRPr lang="en-AU" sz="2400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39632" y="1521808"/>
            <a:ext cx="7992808" cy="449376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683568" y="1737164"/>
            <a:ext cx="4608512" cy="2123884"/>
            <a:chOff x="683568" y="1737164"/>
            <a:chExt cx="4608512" cy="2123884"/>
          </a:xfrm>
        </p:grpSpPr>
        <p:sp>
          <p:nvSpPr>
            <p:cNvPr id="4" name="Rectangle 3"/>
            <p:cNvSpPr/>
            <p:nvPr/>
          </p:nvSpPr>
          <p:spPr>
            <a:xfrm>
              <a:off x="1331640" y="2780928"/>
              <a:ext cx="3960440" cy="108012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1: File/New</a:t>
              </a:r>
              <a:endParaRPr lang="en-AU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H="1" flipV="1">
              <a:off x="683568" y="1737164"/>
              <a:ext cx="1224136" cy="104376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3131840" y="1916832"/>
            <a:ext cx="5112568" cy="2520280"/>
            <a:chOff x="3131840" y="1916832"/>
            <a:chExt cx="5112568" cy="2520280"/>
          </a:xfrm>
        </p:grpSpPr>
        <p:sp>
          <p:nvSpPr>
            <p:cNvPr id="10" name="Rectangle 9"/>
            <p:cNvSpPr/>
            <p:nvPr/>
          </p:nvSpPr>
          <p:spPr>
            <a:xfrm>
              <a:off x="4536036" y="3045808"/>
              <a:ext cx="3708372" cy="13913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2: Select input &amp; adjust</a:t>
              </a:r>
              <a:br>
                <a:rPr lang="en-AU" dirty="0" smtClean="0"/>
              </a:br>
              <a:r>
                <a:rPr lang="en-AU" dirty="0" smtClean="0"/>
                <a:t>levels</a:t>
              </a:r>
              <a:endParaRPr lang="en-AU" dirty="0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 flipV="1">
              <a:off x="3131840" y="2259046"/>
              <a:ext cx="2160240" cy="81508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 flipV="1">
              <a:off x="4355976" y="2060848"/>
              <a:ext cx="1872208" cy="98496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 flipV="1">
              <a:off x="6516216" y="1916832"/>
              <a:ext cx="432048" cy="115212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2195736" y="2060848"/>
            <a:ext cx="3240360" cy="3456384"/>
            <a:chOff x="2195736" y="2060848"/>
            <a:chExt cx="3240360" cy="3456384"/>
          </a:xfrm>
        </p:grpSpPr>
        <p:sp>
          <p:nvSpPr>
            <p:cNvPr id="18" name="Rectangle 17"/>
            <p:cNvSpPr/>
            <p:nvPr/>
          </p:nvSpPr>
          <p:spPr>
            <a:xfrm>
              <a:off x="2195736" y="4077072"/>
              <a:ext cx="3240360" cy="14401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3: Hit record</a:t>
              </a:r>
              <a:endParaRPr lang="en-AU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H="1" flipV="1">
              <a:off x="2339752" y="2060848"/>
              <a:ext cx="792088" cy="201622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9432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2800" dirty="0"/>
              <a:t>Analysis of Audio Recordings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dirty="0"/>
              <a:t>The coded </a:t>
            </a:r>
            <a:r>
              <a:rPr lang="en-AU" sz="2800" dirty="0" err="1" smtClean="0"/>
              <a:t>beepS</a:t>
            </a:r>
            <a:r>
              <a:rPr lang="en-AU" sz="2800" dirty="0" smtClean="0"/>
              <a:t> </a:t>
            </a:r>
            <a:r>
              <a:rPr lang="en-AU" sz="2800" dirty="0"/>
              <a:t>of GPS-ABC</a:t>
            </a:r>
          </a:p>
        </p:txBody>
      </p:sp>
      <p:pic>
        <p:nvPicPr>
          <p:cNvPr id="82951" name="Picture 7" descr="GPS-ABC-AudioMinute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304529"/>
            <a:ext cx="8351837" cy="16113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2950" name="Rectangle 6"/>
          <p:cNvSpPr>
            <a:spLocks noGrp="1" noChangeArrowheads="1"/>
          </p:cNvSpPr>
          <p:nvPr>
            <p:ph type="body" sz="half" idx="3"/>
          </p:nvPr>
        </p:nvSpPr>
        <p:spPr>
          <a:xfrm>
            <a:off x="899592" y="4077072"/>
            <a:ext cx="7488832" cy="156009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AU" sz="1800" dirty="0">
                <a:latin typeface="Arial" panose="020B0604020202020204" pitchFamily="34" charset="0"/>
              </a:rPr>
              <a:t>every second			</a:t>
            </a:r>
            <a:r>
              <a:rPr lang="en-AU" sz="1800" dirty="0" smtClean="0">
                <a:latin typeface="Arial" panose="020B0604020202020204" pitchFamily="34" charset="0"/>
              </a:rPr>
              <a:t>				= </a:t>
            </a:r>
            <a:r>
              <a:rPr lang="en-AU" sz="1800" dirty="0">
                <a:latin typeface="Arial" panose="020B0604020202020204" pitchFamily="34" charset="0"/>
              </a:rPr>
              <a:t>normal beep</a:t>
            </a:r>
          </a:p>
          <a:p>
            <a:pPr>
              <a:lnSpc>
                <a:spcPct val="80000"/>
              </a:lnSpc>
            </a:pPr>
            <a:r>
              <a:rPr lang="en-AU" sz="1800" dirty="0">
                <a:latin typeface="Arial" panose="020B0604020202020204" pitchFamily="34" charset="0"/>
              </a:rPr>
              <a:t>beginning of the minute 		</a:t>
            </a:r>
            <a:r>
              <a:rPr lang="en-AU" sz="1800" dirty="0" smtClean="0">
                <a:latin typeface="Arial" panose="020B0604020202020204" pitchFamily="34" charset="0"/>
              </a:rPr>
              <a:t>			= </a:t>
            </a:r>
            <a:r>
              <a:rPr lang="en-AU" sz="1800" dirty="0">
                <a:latin typeface="Arial" panose="020B0604020202020204" pitchFamily="34" charset="0"/>
              </a:rPr>
              <a:t>long beep</a:t>
            </a:r>
          </a:p>
          <a:p>
            <a:pPr>
              <a:lnSpc>
                <a:spcPct val="80000"/>
              </a:lnSpc>
            </a:pPr>
            <a:r>
              <a:rPr lang="en-AU" sz="1800" dirty="0">
                <a:latin typeface="Arial" panose="020B0604020202020204" pitchFamily="34" charset="0"/>
              </a:rPr>
              <a:t>10th, 20th, 30th, 40th and 50th seconds	= short beep</a:t>
            </a:r>
          </a:p>
          <a:p>
            <a:pPr>
              <a:lnSpc>
                <a:spcPct val="80000"/>
              </a:lnSpc>
            </a:pPr>
            <a:r>
              <a:rPr lang="en-AU" sz="1800" dirty="0">
                <a:latin typeface="Arial" panose="020B0604020202020204" pitchFamily="34" charset="0"/>
              </a:rPr>
              <a:t>55th, 56th. 57th and 58th second	</a:t>
            </a:r>
            <a:r>
              <a:rPr lang="en-AU" sz="1800" dirty="0" smtClean="0">
                <a:latin typeface="Arial" panose="020B0604020202020204" pitchFamily="34" charset="0"/>
              </a:rPr>
              <a:t>		= </a:t>
            </a:r>
            <a:r>
              <a:rPr lang="en-AU" sz="1800" dirty="0">
                <a:latin typeface="Arial" panose="020B0604020202020204" pitchFamily="34" charset="0"/>
              </a:rPr>
              <a:t>brief beep</a:t>
            </a:r>
          </a:p>
          <a:p>
            <a:pPr>
              <a:lnSpc>
                <a:spcPct val="80000"/>
              </a:lnSpc>
            </a:pPr>
            <a:r>
              <a:rPr lang="en-AU" sz="1800" dirty="0">
                <a:latin typeface="Arial" panose="020B0604020202020204" pitchFamily="34" charset="0"/>
              </a:rPr>
              <a:t>59th second 			</a:t>
            </a:r>
            <a:r>
              <a:rPr lang="en-AU" sz="1800" dirty="0" smtClean="0">
                <a:latin typeface="Arial" panose="020B0604020202020204" pitchFamily="34" charset="0"/>
              </a:rPr>
              <a:t>				= </a:t>
            </a:r>
            <a:r>
              <a:rPr lang="en-AU" sz="1800" dirty="0">
                <a:latin typeface="Arial" panose="020B0604020202020204" pitchFamily="34" charset="0"/>
              </a:rPr>
              <a:t>silent (no beep)</a:t>
            </a:r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1804193" y="3157934"/>
            <a:ext cx="565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/>
              <a:t>GPS-ABC has a clear and static free coded time-beep</a:t>
            </a:r>
          </a:p>
        </p:txBody>
      </p:sp>
      <p:pic>
        <p:nvPicPr>
          <p:cNvPr id="3" name="120728_R2310-JVetter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328318" y="588478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261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6554867" cy="1524000"/>
          </a:xfrm>
        </p:spPr>
        <p:txBody>
          <a:bodyPr>
            <a:normAutofit/>
          </a:bodyPr>
          <a:lstStyle/>
          <a:p>
            <a:r>
              <a:rPr lang="en-AU" sz="2400" dirty="0" smtClean="0"/>
              <a:t>Useful commands in audacity</a:t>
            </a:r>
            <a:endParaRPr lang="en-AU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3568" y="1916832"/>
            <a:ext cx="6554867" cy="3767670"/>
          </a:xfrm>
        </p:spPr>
        <p:txBody>
          <a:bodyPr>
            <a:normAutofit/>
          </a:bodyPr>
          <a:lstStyle/>
          <a:p>
            <a:r>
              <a:rPr lang="en-AU" sz="2400" dirty="0" smtClean="0">
                <a:solidFill>
                  <a:schemeClr val="bg1"/>
                </a:solidFill>
              </a:rPr>
              <a:t>Click on track to set “start” point</a:t>
            </a:r>
          </a:p>
          <a:p>
            <a:r>
              <a:rPr lang="en-AU" sz="2400" dirty="0" smtClean="0">
                <a:solidFill>
                  <a:schemeClr val="bg1"/>
                </a:solidFill>
              </a:rPr>
              <a:t>Space </a:t>
            </a:r>
            <a:r>
              <a:rPr lang="en-AU" sz="2400" dirty="0">
                <a:solidFill>
                  <a:schemeClr val="bg1"/>
                </a:solidFill>
              </a:rPr>
              <a:t>bar </a:t>
            </a:r>
            <a:r>
              <a:rPr lang="en-AU" sz="2400" dirty="0" smtClean="0">
                <a:solidFill>
                  <a:schemeClr val="bg1"/>
                </a:solidFill>
              </a:rPr>
              <a:t>starts/stops </a:t>
            </a:r>
            <a:r>
              <a:rPr lang="en-AU" sz="2400" dirty="0">
                <a:solidFill>
                  <a:schemeClr val="bg1"/>
                </a:solidFill>
              </a:rPr>
              <a:t>playback</a:t>
            </a:r>
          </a:p>
          <a:p>
            <a:r>
              <a:rPr lang="en-AU" sz="2400" dirty="0" smtClean="0">
                <a:solidFill>
                  <a:schemeClr val="bg1"/>
                </a:solidFill>
              </a:rPr>
              <a:t>View/Zoom In-Out</a:t>
            </a:r>
          </a:p>
          <a:p>
            <a:r>
              <a:rPr lang="en-AU" sz="2400" dirty="0" smtClean="0">
                <a:solidFill>
                  <a:schemeClr val="bg1"/>
                </a:solidFill>
              </a:rPr>
              <a:t>Effect/Normalise</a:t>
            </a:r>
          </a:p>
          <a:p>
            <a:r>
              <a:rPr lang="en-AU" sz="2400" dirty="0" smtClean="0">
                <a:solidFill>
                  <a:schemeClr val="bg1"/>
                </a:solidFill>
              </a:rPr>
              <a:t>Effect/Change speed by a percentage</a:t>
            </a:r>
            <a:endParaRPr lang="en-A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03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183266"/>
            <a:ext cx="8136904" cy="941478"/>
          </a:xfrm>
        </p:spPr>
        <p:txBody>
          <a:bodyPr/>
          <a:lstStyle/>
          <a:p>
            <a:r>
              <a:rPr lang="en-AU" sz="2400" dirty="0">
                <a:latin typeface="Arial" panose="020B0604020202020204" pitchFamily="34" charset="0"/>
              </a:rPr>
              <a:t>Audacity </a:t>
            </a:r>
            <a:r>
              <a:rPr lang="en-AU" sz="2400" dirty="0" smtClean="0">
                <a:latin typeface="Arial" panose="020B0604020202020204" pitchFamily="34" charset="0"/>
              </a:rPr>
              <a:t>Analysis of </a:t>
            </a:r>
            <a:r>
              <a:rPr lang="en-AU" sz="2400" dirty="0">
                <a:latin typeface="Arial" panose="020B0604020202020204" pitchFamily="34" charset="0"/>
              </a:rPr>
              <a:t>an Audio Recording</a:t>
            </a:r>
          </a:p>
        </p:txBody>
      </p:sp>
      <p:pic>
        <p:nvPicPr>
          <p:cNvPr id="96259" name="Picture 3" descr="AudacityAudioAnalysis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009357"/>
            <a:ext cx="6413634" cy="554541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6260" name="Text Box 4"/>
          <p:cNvSpPr txBox="1">
            <a:spLocks noChangeArrowheads="1"/>
          </p:cNvSpPr>
          <p:nvPr/>
        </p:nvSpPr>
        <p:spPr bwMode="auto">
          <a:xfrm>
            <a:off x="7236296" y="6383061"/>
            <a:ext cx="161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dirty="0"/>
              <a:t>See JOA 12-3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5322</TotalTime>
  <Words>348</Words>
  <Application>Microsoft Office PowerPoint</Application>
  <PresentationFormat>On-screen Show (4:3)</PresentationFormat>
  <Paragraphs>59</Paragraphs>
  <Slides>12</Slides>
  <Notes>8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Slice</vt:lpstr>
      <vt:lpstr>Audio processing for Visual Observers</vt:lpstr>
      <vt:lpstr>WHAT do YOU need?</vt:lpstr>
      <vt:lpstr>A recording device</vt:lpstr>
      <vt:lpstr>Transferring sound to YOUR computer</vt:lpstr>
      <vt:lpstr>Recording sound with audacity</vt:lpstr>
      <vt:lpstr>Analysis of Audio Recordings</vt:lpstr>
      <vt:lpstr>The coded beepS of GPS-ABC</vt:lpstr>
      <vt:lpstr>Useful commands in audacity</vt:lpstr>
      <vt:lpstr>Audacity Analysis of an Audio Recording</vt:lpstr>
      <vt:lpstr>Speed adjustment</vt:lpstr>
      <vt:lpstr>Demo   </vt:lpstr>
      <vt:lpstr>Questions?   </vt:lpstr>
    </vt:vector>
  </TitlesOfParts>
  <Company>Kuriwa Observatory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GPS-VTI</dc:title>
  <dc:creator>DaveG</dc:creator>
  <cp:lastModifiedBy>Stephen Russell</cp:lastModifiedBy>
  <cp:revision>133</cp:revision>
  <dcterms:created xsi:type="dcterms:W3CDTF">2010-12-03T00:32:46Z</dcterms:created>
  <dcterms:modified xsi:type="dcterms:W3CDTF">2014-04-12T14:44:25Z</dcterms:modified>
</cp:coreProperties>
</file>